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5028" autoAdjust="0"/>
  </p:normalViewPr>
  <p:slideViewPr>
    <p:cSldViewPr snapToGrid="0">
      <p:cViewPr varScale="1">
        <p:scale>
          <a:sx n="57" d="100"/>
          <a:sy n="57" d="100"/>
        </p:scale>
        <p:origin x="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065719-8B3C-44D3-9941-DFFF336B766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115997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65719-8B3C-44D3-9941-DFFF336B766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273269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65719-8B3C-44D3-9941-DFFF336B766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273345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065719-8B3C-44D3-9941-DFFF336B766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126150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65719-8B3C-44D3-9941-DFFF336B766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42265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065719-8B3C-44D3-9941-DFFF336B7667}"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214181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065719-8B3C-44D3-9941-DFFF336B7667}"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240882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065719-8B3C-44D3-9941-DFFF336B7667}"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382091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65719-8B3C-44D3-9941-DFFF336B7667}" type="datetimeFigureOut">
              <a:rPr lang="en-US" smtClean="0"/>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84063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65719-8B3C-44D3-9941-DFFF336B7667}"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206460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65719-8B3C-44D3-9941-DFFF336B7667}"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83E67-C8D4-4404-9471-98B0691EFFAE}" type="slidenum">
              <a:rPr lang="en-US" smtClean="0"/>
              <a:t>‹#›</a:t>
            </a:fld>
            <a:endParaRPr lang="en-US"/>
          </a:p>
        </p:txBody>
      </p:sp>
    </p:spTree>
    <p:extLst>
      <p:ext uri="{BB962C8B-B14F-4D97-AF65-F5344CB8AC3E}">
        <p14:creationId xmlns:p14="http://schemas.microsoft.com/office/powerpoint/2010/main" val="190410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5719-8B3C-44D3-9941-DFFF336B7667}" type="datetimeFigureOut">
              <a:rPr lang="en-US" smtClean="0"/>
              <a:t>10/2/2015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83E67-C8D4-4404-9471-98B0691EFFAE}" type="slidenum">
              <a:rPr lang="en-US" smtClean="0"/>
              <a:t>‹#›</a:t>
            </a:fld>
            <a:endParaRPr lang="en-US"/>
          </a:p>
        </p:txBody>
      </p:sp>
    </p:spTree>
    <p:extLst>
      <p:ext uri="{BB962C8B-B14F-4D97-AF65-F5344CB8AC3E}">
        <p14:creationId xmlns:p14="http://schemas.microsoft.com/office/powerpoint/2010/main" val="15112217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599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01041"/>
            <a:ext cx="9148175" cy="2668044"/>
          </a:xfrm>
        </p:spPr>
        <p:txBody>
          <a:bodyPr/>
          <a:lstStyle/>
          <a:p>
            <a:r>
              <a:rPr lang="en-US" dirty="0" smtClean="0">
                <a:latin typeface="AlphabetSoup Tilt BT" panose="04020905020B06060204" pitchFamily="82" charset="0"/>
              </a:rPr>
              <a:t>True Colors</a:t>
            </a:r>
            <a:endParaRPr lang="en-US" dirty="0">
              <a:latin typeface="AlphabetSoup Tilt BT" panose="04020905020B06060204" pitchFamily="82" charset="0"/>
            </a:endParaRPr>
          </a:p>
        </p:txBody>
      </p:sp>
      <p:sp>
        <p:nvSpPr>
          <p:cNvPr id="3" name="Subtitle 2"/>
          <p:cNvSpPr>
            <a:spLocks noGrp="1"/>
          </p:cNvSpPr>
          <p:nvPr>
            <p:ph type="subTitle" idx="1"/>
          </p:nvPr>
        </p:nvSpPr>
        <p:spPr>
          <a:xfrm>
            <a:off x="-1851765" y="350729"/>
            <a:ext cx="15895529" cy="4108537"/>
          </a:xfrm>
        </p:spPr>
        <p:txBody>
          <a:bodyPr>
            <a:normAutofit/>
          </a:bodyPr>
          <a:lstStyle/>
          <a:p>
            <a:r>
              <a:rPr lang="en-US" sz="9600" dirty="0" smtClean="0">
                <a:latin typeface="AlphabetSoup Tilt BT" panose="04020905020B06060204" pitchFamily="82" charset="0"/>
              </a:rPr>
              <a:t>MY</a:t>
            </a:r>
            <a:endParaRPr lang="en-US" sz="9600" dirty="0">
              <a:latin typeface="AlphabetSoup Tilt BT" panose="04020905020B06060204" pitchFamily="82" charset="0"/>
            </a:endParaRPr>
          </a:p>
        </p:txBody>
      </p:sp>
      <p:pic>
        <p:nvPicPr>
          <p:cNvPr id="4" name="Picture 3"/>
          <p:cNvPicPr>
            <a:picLocks noChangeAspect="1"/>
          </p:cNvPicPr>
          <p:nvPr/>
        </p:nvPicPr>
        <p:blipFill>
          <a:blip r:embed="rId2"/>
          <a:stretch>
            <a:fillRect/>
          </a:stretch>
        </p:blipFill>
        <p:spPr>
          <a:xfrm>
            <a:off x="4388837" y="3550636"/>
            <a:ext cx="3414326" cy="3414326"/>
          </a:xfrm>
          <a:prstGeom prst="rect">
            <a:avLst/>
          </a:prstGeom>
        </p:spPr>
      </p:pic>
      <p:pic>
        <p:nvPicPr>
          <p:cNvPr id="1026" name="Picture 2" descr="http://thndl.com/images/1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00"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utorialbunch.com/photoshop/button/images/gold-butt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921" y="-1442677"/>
            <a:ext cx="5120641" cy="5120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davenporttoday.com/assets/images/latest_circle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020" y="119490"/>
            <a:ext cx="2287100" cy="2287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508660" y="4206240"/>
            <a:ext cx="2824941" cy="2824941"/>
          </a:xfrm>
          <a:prstGeom prst="rect">
            <a:avLst/>
          </a:prstGeom>
        </p:spPr>
      </p:pic>
      <p:sp>
        <p:nvSpPr>
          <p:cNvPr id="6" name="TextBox 5"/>
          <p:cNvSpPr txBox="1"/>
          <p:nvPr/>
        </p:nvSpPr>
        <p:spPr>
          <a:xfrm>
            <a:off x="2610600" y="119490"/>
            <a:ext cx="2372880" cy="1077218"/>
          </a:xfrm>
          <a:prstGeom prst="rect">
            <a:avLst/>
          </a:prstGeom>
          <a:noFill/>
        </p:spPr>
        <p:txBody>
          <a:bodyPr wrap="square" rtlCol="0">
            <a:spAutoFit/>
          </a:bodyPr>
          <a:lstStyle/>
          <a:p>
            <a:r>
              <a:rPr lang="en-US" sz="3200" dirty="0" smtClean="0"/>
              <a:t>By: Bruno </a:t>
            </a:r>
            <a:r>
              <a:rPr lang="en-US" sz="3200" dirty="0" err="1" smtClean="0"/>
              <a:t>Deni</a:t>
            </a:r>
            <a:endParaRPr lang="en-US" sz="3200" dirty="0"/>
          </a:p>
        </p:txBody>
      </p:sp>
    </p:spTree>
    <p:extLst>
      <p:ext uri="{BB962C8B-B14F-4D97-AF65-F5344CB8AC3E}">
        <p14:creationId xmlns:p14="http://schemas.microsoft.com/office/powerpoint/2010/main" val="7323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2000"/>
                                        <p:tgtEl>
                                          <p:spTgt spid="1028"/>
                                        </p:tgtEl>
                                      </p:cBhvr>
                                    </p:animEffect>
                                    <p:anim calcmode="lin" valueType="num">
                                      <p:cBhvr>
                                        <p:cTn id="26" dur="2000" fill="hold"/>
                                        <p:tgtEl>
                                          <p:spTgt spid="1028"/>
                                        </p:tgtEl>
                                        <p:attrNameLst>
                                          <p:attrName>ppt_w</p:attrName>
                                        </p:attrNameLst>
                                      </p:cBhvr>
                                      <p:tavLst>
                                        <p:tav tm="0" fmla="#ppt_w*sin(2.5*pi*$)">
                                          <p:val>
                                            <p:fltVal val="0"/>
                                          </p:val>
                                        </p:tav>
                                        <p:tav tm="100000">
                                          <p:val>
                                            <p:fltVal val="1"/>
                                          </p:val>
                                        </p:tav>
                                      </p:tavLst>
                                    </p:anim>
                                    <p:anim calcmode="lin" valueType="num">
                                      <p:cBhvr>
                                        <p:cTn id="27"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anim calcmode="lin" valueType="num">
                                      <p:cBhvr>
                                        <p:cTn id="33" dur="2000" fill="hold"/>
                                        <p:tgtEl>
                                          <p:spTgt spid="1026"/>
                                        </p:tgtEl>
                                        <p:attrNameLst>
                                          <p:attrName>ppt_w</p:attrName>
                                        </p:attrNameLst>
                                      </p:cBhvr>
                                      <p:tavLst>
                                        <p:tav tm="0" fmla="#ppt_w*sin(2.5*pi*$)">
                                          <p:val>
                                            <p:fltVal val="0"/>
                                          </p:val>
                                        </p:tav>
                                        <p:tav tm="100000">
                                          <p:val>
                                            <p:fltVal val="1"/>
                                          </p:val>
                                        </p:tav>
                                      </p:tavLst>
                                    </p:anim>
                                    <p:anim calcmode="lin" valueType="num">
                                      <p:cBhvr>
                                        <p:cTn id="3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2000"/>
                                        <p:tgtEl>
                                          <p:spTgt spid="1030"/>
                                        </p:tgtEl>
                                      </p:cBhvr>
                                    </p:animEffect>
                                    <p:anim calcmode="lin" valueType="num">
                                      <p:cBhvr>
                                        <p:cTn id="47" dur="2000" fill="hold"/>
                                        <p:tgtEl>
                                          <p:spTgt spid="1030"/>
                                        </p:tgtEl>
                                        <p:attrNameLst>
                                          <p:attrName>ppt_w</p:attrName>
                                        </p:attrNameLst>
                                      </p:cBhvr>
                                      <p:tavLst>
                                        <p:tav tm="0" fmla="#ppt_w*sin(2.5*pi*$)">
                                          <p:val>
                                            <p:fltVal val="0"/>
                                          </p:val>
                                        </p:tav>
                                        <p:tav tm="100000">
                                          <p:val>
                                            <p:fltVal val="1"/>
                                          </p:val>
                                        </p:tav>
                                      </p:tavLst>
                                    </p:anim>
                                    <p:anim calcmode="lin" valueType="num">
                                      <p:cBhvr>
                                        <p:cTn id="48"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605" y="593125"/>
            <a:ext cx="8130746" cy="3509318"/>
          </a:xfrm>
        </p:spPr>
        <p:txBody>
          <a:bodyPr/>
          <a:lstStyle/>
          <a:p>
            <a:r>
              <a:rPr lang="en-US" sz="9600" dirty="0" smtClean="0">
                <a:latin typeface="Battlestar" panose="00000400000000000000" pitchFamily="2" charset="0"/>
              </a:rPr>
              <a:t>Enjoy!</a:t>
            </a:r>
            <a:endParaRPr lang="en-US" sz="9600" dirty="0">
              <a:latin typeface="Battlestar" panose="00000400000000000000" pitchFamily="2"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20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smtClean="0">
                <a:latin typeface="Accent SF" pitchFamily="2" charset="0"/>
              </a:rPr>
              <a:t>Me!</a:t>
            </a:r>
            <a:endParaRPr lang="en-US" dirty="0">
              <a:latin typeface="Accent SF" pitchFamily="2" charset="0"/>
            </a:endParaRPr>
          </a:p>
        </p:txBody>
      </p:sp>
      <p:sp>
        <p:nvSpPr>
          <p:cNvPr id="3" name="Content Placeholder 2"/>
          <p:cNvSpPr>
            <a:spLocks noGrp="1"/>
          </p:cNvSpPr>
          <p:nvPr>
            <p:ph idx="1"/>
          </p:nvPr>
        </p:nvSpPr>
        <p:spPr/>
        <p:txBody>
          <a:bodyPr/>
          <a:lstStyle/>
          <a:p>
            <a:r>
              <a:rPr lang="en-US" dirty="0" smtClean="0">
                <a:latin typeface="Accent SF" pitchFamily="2" charset="0"/>
              </a:rPr>
              <a:t>My true color is green!</a:t>
            </a:r>
          </a:p>
          <a:p>
            <a:r>
              <a:rPr lang="en-US" dirty="0" smtClean="0">
                <a:latin typeface="Accent SF" pitchFamily="2" charset="0"/>
              </a:rPr>
              <a:t>Green means you are intelligent, self sufficient, inquisitive, detached, and believe work is fun.</a:t>
            </a:r>
          </a:p>
          <a:p>
            <a:r>
              <a:rPr lang="en-US" dirty="0" smtClean="0">
                <a:latin typeface="Accent SF" pitchFamily="2" charset="0"/>
              </a:rPr>
              <a:t>One reason I’m green because I don’t just listen to music, when I really like a band I usually research the band to find out facts about them. I do that a lot because I think it is fun to get more information about the things and concepts I am interested in.</a:t>
            </a:r>
          </a:p>
          <a:p>
            <a:endParaRPr lang="en-US" dirty="0" smtClean="0">
              <a:latin typeface="Accent SF" pitchFamily="2" charset="0"/>
            </a:endParaRPr>
          </a:p>
          <a:p>
            <a:endParaRPr lang="en-US" dirty="0" smtClean="0">
              <a:latin typeface="Accent SF" pitchFamily="2" charset="0"/>
            </a:endParaRPr>
          </a:p>
        </p:txBody>
      </p:sp>
      <p:pic>
        <p:nvPicPr>
          <p:cNvPr id="4" name="Picture 3"/>
          <p:cNvPicPr>
            <a:picLocks noChangeAspect="1"/>
          </p:cNvPicPr>
          <p:nvPr/>
        </p:nvPicPr>
        <p:blipFill>
          <a:blip r:embed="rId2"/>
          <a:stretch>
            <a:fillRect/>
          </a:stretch>
        </p:blipFill>
        <p:spPr>
          <a:xfrm>
            <a:off x="10116979" y="-298858"/>
            <a:ext cx="2473642" cy="3089304"/>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951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2604 0.69306 L -0.02604 0.69329 C 0.00091 0.70394 -0.0168 0.69838 0.01875 0.70324 C 0.07825 0.71134 4.16667E-7 0.70463 0.12565 0.71019 L 0.44036 0.70648 C 0.44935 0.70625 0.45208 0.70394 0.45911 0.69977 C 0.45977 0.69421 0.46042 0.68866 0.46094 0.6831 C 0.46289 0.66296 0.46055 0.66273 0.46667 0.64954 C 0.46836 0.64606 0.46992 0.64213 0.47214 0.63958 C 0.47682 0.63426 0.48711 0.62616 0.48711 0.62639 L 0.61458 0.62963 C 0.63698 0.62963 0.6595 0.62824 0.68203 0.62616 C 0.68398 0.62616 0.68581 0.62454 0.68763 0.62292 C 0.68958 0.62106 0.69154 0.61875 0.69323 0.6162 C 0.69531 0.61319 0.697 0.60949 0.69883 0.60602 L 0.7026 0.58611 C 0.70325 0.58264 0.70286 0.57801 0.70443 0.57593 C 0.72669 0.54954 0.7112 0.56296 0.75508 0.55926 C 0.76797 0.54398 0.75404 0.56412 0.76263 0.52269 C 0.76341 0.51898 0.76615 0.51759 0.76823 0.51597 C 0.77865 0.50787 0.78268 0.50856 0.79453 0.50579 C 0.7957 0.50255 0.7974 0.49954 0.79818 0.49583 C 0.80195 0.47963 0.80013 0.45139 0.79818 0.43889 C 0.79766 0.43495 0.79453 0.43449 0.79258 0.43218 C 0.78646 0.43333 0.7599 0.43889 0.75508 0.43889 C 0.73698 0.43889 0.71888 0.43657 0.70078 0.43565 C 0.69883 0.43449 0.697 0.43287 0.69505 0.43218 C 0.68867 0.43009 0.66667 0.42662 0.66133 0.42546 C 0.66198 0.41667 0.66016 0.40579 0.66328 0.39861 C 0.66549 0.39329 0.6707 0.39606 0.67448 0.39537 C 0.6832 0.39375 0.69193 0.39306 0.70078 0.3919 C 0.70547 0.3669 0.69909 0.39792 0.70638 0.37199 C 0.70729 0.36875 0.70755 0.36528 0.7082 0.36204 C 0.70885 0.35394 0.70742 0.34468 0.71016 0.33843 C 0.7125 0.33287 0.71745 0.33218 0.72135 0.33171 L 0.76263 0.32847 C 0.76328 0.325 0.76419 0.32199 0.76445 0.31852 C 0.76562 0.30648 0.76289 0.28472 0.772 0.27824 C 0.77604 0.27523 0.78073 0.27593 0.78516 0.27477 C 0.79036 0.26088 0.79206 0.26088 0.78698 0.23796 C 0.78607 0.23426 0.7832 0.23356 0.78138 0.23125 C 0.78008 0.22801 0.77917 0.22407 0.7776 0.2213 C 0.77187 0.21111 0.77096 0.21181 0.76445 0.20787 C 0.7612 0.19005 0.76419 0.19977 0.7513 0.18449 C 0.74948 0.18218 0.74792 0.17894 0.7457 0.17778 C 0.72187 0.16366 0.74023 0.17338 0.68203 0.17106 L 0.57526 0.16782 C 0.57148 0.16667 0.56784 0.16458 0.56393 0.16435 L 0.34661 0.15764 L 0.34284 0.1375 L 0.34102 0.12755 C 0.33281 -0.10764 0.34948 0.08403 0.03568 0.06713 C 0.03255 0.06713 0.03047 0.06088 0.02812 0.05718 C 0.02422 0.05069 0.02057 0.04375 0.01693 0.03704 L 0.0112 0.02708 C 0.00781 0.0088 0.01016 0.00764 0.00182 1.76725E-17 C 0.0013 -0.00046 0.00065 1.76725E-17 4.16667E-7 1.76725E-17 " pathEditMode="relative" rAng="0" ptsTypes="AAAAAAAAAAAAAAAAAAAAAAAAAAAAAAAAAAAAAAAAAAAAAAAAAAAAAAAAA">
                                      <p:cBhvr>
                                        <p:cTn id="6" dur="2000" fill="hold"/>
                                        <p:tgtEl>
                                          <p:spTgt spid="2"/>
                                        </p:tgtEl>
                                        <p:attrNameLst>
                                          <p:attrName>ppt_x</p:attrName>
                                          <p:attrName>ppt_y</p:attrName>
                                        </p:attrNameLst>
                                      </p:cBhvr>
                                      <p:rCtr x="41315" y="-3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per SF" pitchFamily="2" charset="0"/>
              </a:rPr>
              <a:t>Orange!</a:t>
            </a:r>
            <a:endParaRPr lang="en-US" dirty="0">
              <a:latin typeface="Casper SF" pitchFamily="2" charset="0"/>
            </a:endParaRPr>
          </a:p>
        </p:txBody>
      </p:sp>
      <p:sp>
        <p:nvSpPr>
          <p:cNvPr id="3" name="Content Placeholder 2"/>
          <p:cNvSpPr>
            <a:spLocks noGrp="1"/>
          </p:cNvSpPr>
          <p:nvPr>
            <p:ph idx="1"/>
          </p:nvPr>
        </p:nvSpPr>
        <p:spPr/>
        <p:txBody>
          <a:bodyPr>
            <a:normAutofit lnSpcReduction="10000"/>
          </a:bodyPr>
          <a:lstStyle/>
          <a:p>
            <a:r>
              <a:rPr lang="en-US" sz="3600" dirty="0" smtClean="0"/>
              <a:t>The color I will talk about now is orange.</a:t>
            </a:r>
          </a:p>
          <a:p>
            <a:r>
              <a:rPr lang="en-US" sz="3600" dirty="0" smtClean="0"/>
              <a:t>Orange people are competitive, exciting, bold, social, optimistic, free, generous, and active risk takers.</a:t>
            </a:r>
          </a:p>
          <a:p>
            <a:r>
              <a:rPr lang="en-US" sz="3600" dirty="0" smtClean="0"/>
              <a:t>One orange person I know is Adam, my guitar teacher.</a:t>
            </a:r>
          </a:p>
          <a:p>
            <a:r>
              <a:rPr lang="en-US" sz="3600" dirty="0" smtClean="0"/>
              <a:t>An example of why Adam is orange is when he decided to teach the Evolution of Metal program. He did not know if the program would fail or if the group of kids would be bad and annoying.</a:t>
            </a:r>
            <a:endParaRPr lang="en-US" sz="3600" dirty="0"/>
          </a:p>
        </p:txBody>
      </p:sp>
      <p:pic>
        <p:nvPicPr>
          <p:cNvPr id="4" name="Picture 3"/>
          <p:cNvPicPr>
            <a:picLocks noChangeAspect="1"/>
          </p:cNvPicPr>
          <p:nvPr/>
        </p:nvPicPr>
        <p:blipFill>
          <a:blip r:embed="rId2"/>
          <a:stretch>
            <a:fillRect/>
          </a:stretch>
        </p:blipFill>
        <p:spPr>
          <a:xfrm>
            <a:off x="8671560" y="-387826"/>
            <a:ext cx="3520440" cy="3140735"/>
          </a:xfrm>
          <a:prstGeom prst="rect">
            <a:avLst/>
          </a:prstGeom>
        </p:spPr>
      </p:pic>
    </p:spTree>
    <p:extLst>
      <p:ext uri="{BB962C8B-B14F-4D97-AF65-F5344CB8AC3E}">
        <p14:creationId xmlns:p14="http://schemas.microsoft.com/office/powerpoint/2010/main" val="19358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latin typeface="AlphabetSoup Tilt BT" panose="04020905020B06060204" pitchFamily="82" charset="0"/>
              </a:rPr>
              <a:t>blue</a:t>
            </a:r>
            <a:endParaRPr lang="en-US" sz="7200" dirty="0">
              <a:latin typeface="AlphabetSoup Tilt BT" panose="04020905020B06060204"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azooka" pitchFamily="2" charset="0"/>
              </a:rPr>
              <a:t>The color I will talk about next is blue.</a:t>
            </a:r>
          </a:p>
          <a:p>
            <a:r>
              <a:rPr lang="en-US" dirty="0" smtClean="0">
                <a:latin typeface="Bazooka" pitchFamily="2" charset="0"/>
              </a:rPr>
              <a:t>Blue people are emotional, nurturing, creative, honest, polite, adaptable, involved, and caring friends.</a:t>
            </a:r>
          </a:p>
          <a:p>
            <a:r>
              <a:rPr lang="en-US" dirty="0" smtClean="0">
                <a:latin typeface="Bazooka" pitchFamily="2" charset="0"/>
              </a:rPr>
              <a:t>One blue person I know is my mom.</a:t>
            </a:r>
          </a:p>
          <a:p>
            <a:r>
              <a:rPr lang="en-US" dirty="0" smtClean="0">
                <a:latin typeface="Bazooka" pitchFamily="2" charset="0"/>
              </a:rPr>
              <a:t>One way My mom is a blue is because every year my mom makes an apple pie for my brother on his birthday. Now this doesn’t sound like much but my brother is highly allergic to many different foods so that means my mom can’t use any wheat, dairy, or eggs. This means that every year my mom has to struggle in the kitchen for hours, a thing that only a blue person would do.</a:t>
            </a:r>
          </a:p>
          <a:p>
            <a:pPr marL="0" indent="0">
              <a:buNone/>
            </a:pPr>
            <a:r>
              <a:rPr lang="en-US" dirty="0">
                <a:latin typeface="Bazooka" pitchFamily="2" charset="0"/>
              </a:rPr>
              <a:t> </a:t>
            </a:r>
            <a:endParaRPr lang="en-US" dirty="0" smtClean="0">
              <a:latin typeface="Bazooka" pitchFamily="2" charset="0"/>
            </a:endParaRPr>
          </a:p>
          <a:p>
            <a:endParaRPr lang="en-US" dirty="0">
              <a:latin typeface="Bazooka" pitchFamily="2" charset="0"/>
            </a:endParaRPr>
          </a:p>
        </p:txBody>
      </p:sp>
      <p:pic>
        <p:nvPicPr>
          <p:cNvPr id="1026" name="Picture 2" descr="http://images.clipartpanda.com/red-heart-clipart-with-no-background-small-red-heart-with-transparent-background-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9545" y="365125"/>
            <a:ext cx="1866987" cy="173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olio XBd BT" panose="020B0904040702040204" pitchFamily="34" charset="0"/>
              </a:rPr>
              <a:t/>
            </a:r>
            <a:br>
              <a:rPr lang="en-US" dirty="0">
                <a:latin typeface="Folio XBd BT" panose="020B0904040702040204" pitchFamily="34" charset="0"/>
              </a:rPr>
            </a:br>
            <a:r>
              <a:rPr lang="en-US" sz="8000" dirty="0" smtClean="0">
                <a:latin typeface="Folio XBd BT" panose="020B0904040702040204" pitchFamily="34" charset="0"/>
              </a:rPr>
              <a:t>Gold</a:t>
            </a:r>
            <a:endParaRPr lang="en-US" sz="8000" dirty="0">
              <a:latin typeface="Folio XBd BT" panose="020B090404070204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Folio XBd BT" panose="020B0904040702040204" pitchFamily="34" charset="0"/>
              </a:rPr>
              <a:t>The color I will now talk about is gold.</a:t>
            </a:r>
          </a:p>
          <a:p>
            <a:r>
              <a:rPr lang="en-US" sz="2400" dirty="0" smtClean="0">
                <a:latin typeface="Folio XBd BT" panose="020B0904040702040204" pitchFamily="34" charset="0"/>
              </a:rPr>
              <a:t>Gold people are organized, goal-oriented, scheduled, responsible, prepared, structured, stable, punctual, and hard workers.</a:t>
            </a:r>
          </a:p>
          <a:p>
            <a:r>
              <a:rPr lang="en-US" sz="2400" dirty="0" smtClean="0">
                <a:latin typeface="Folio XBd BT" panose="020B0904040702040204" pitchFamily="34" charset="0"/>
              </a:rPr>
              <a:t>One gold person I know is my Dad.</a:t>
            </a:r>
          </a:p>
          <a:p>
            <a:r>
              <a:rPr lang="en-US" sz="2400" dirty="0">
                <a:latin typeface="Folio XBd BT" panose="020B0904040702040204" pitchFamily="34" charset="0"/>
              </a:rPr>
              <a:t>A</a:t>
            </a:r>
            <a:r>
              <a:rPr lang="en-US" sz="2400" dirty="0" smtClean="0">
                <a:latin typeface="Folio XBd BT" panose="020B0904040702040204" pitchFamily="34" charset="0"/>
              </a:rPr>
              <a:t> reason why my father is gold is he always has his “secret room” organized. His secret room is a closet with a bunch of items that mean something to him. Whenever I go in there (which is rarely) I always see everything packed up neatly in a drawer or on a shelf. When I ask to see something in the room he can always get it for me quickly because he knows where everything is.</a:t>
            </a:r>
          </a:p>
          <a:p>
            <a:pPr marL="0" indent="0">
              <a:buNone/>
            </a:pPr>
            <a:endParaRPr lang="en-US" sz="2400" dirty="0" smtClean="0">
              <a:latin typeface="Folio XBd BT" panose="020B0904040702040204" pitchFamily="34" charset="0"/>
            </a:endParaRPr>
          </a:p>
          <a:p>
            <a:endParaRPr lang="en-US" sz="2400" dirty="0" smtClean="0">
              <a:latin typeface="Folio XBd BT" panose="020B0904040702040204" pitchFamily="34" charset="0"/>
            </a:endParaRPr>
          </a:p>
          <a:p>
            <a:endParaRPr lang="en-US" sz="2400" dirty="0">
              <a:latin typeface="Folio XBd BT" panose="020B0904040702040204" pitchFamily="34" charset="0"/>
            </a:endParaRPr>
          </a:p>
        </p:txBody>
      </p:sp>
      <p:pic>
        <p:nvPicPr>
          <p:cNvPr id="2050" name="Picture 2" descr="http://www.setiajewellers.com/Images/goldpri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292" y="-401916"/>
            <a:ext cx="4397031" cy="329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lgerian" panose="04020705040A02060702" pitchFamily="82" charset="0"/>
              </a:rPr>
              <a:t>Green</a:t>
            </a:r>
            <a:endParaRPr lang="en-US" sz="5400" dirty="0">
              <a:latin typeface="Algerian" panose="04020705040A02060702" pitchFamily="82" charset="0"/>
            </a:endParaRPr>
          </a:p>
        </p:txBody>
      </p:sp>
      <p:sp>
        <p:nvSpPr>
          <p:cNvPr id="3" name="Content Placeholder 2"/>
          <p:cNvSpPr>
            <a:spLocks noGrp="1"/>
          </p:cNvSpPr>
          <p:nvPr>
            <p:ph idx="1"/>
          </p:nvPr>
        </p:nvSpPr>
        <p:spPr>
          <a:xfrm>
            <a:off x="838200" y="1889125"/>
            <a:ext cx="10515600" cy="4351338"/>
          </a:xfrm>
        </p:spPr>
        <p:txBody>
          <a:bodyPr/>
          <a:lstStyle/>
          <a:p>
            <a:r>
              <a:rPr lang="en-US" dirty="0" smtClean="0">
                <a:latin typeface="Algerian" panose="04020705040A02060702" pitchFamily="82" charset="0"/>
              </a:rPr>
              <a:t>The final color I will be talking about is green</a:t>
            </a:r>
            <a:endParaRPr lang="en-US" dirty="0">
              <a:latin typeface="Algerian" panose="04020705040A02060702" pitchFamily="82" charset="0"/>
            </a:endParaRPr>
          </a:p>
          <a:p>
            <a:r>
              <a:rPr lang="en-US" dirty="0">
                <a:latin typeface="Algerian" panose="04020705040A02060702" pitchFamily="82" charset="0"/>
              </a:rPr>
              <a:t>Green means you are intelligent, self sufficient, inquisitive, detached, and believe work is fun.</a:t>
            </a:r>
          </a:p>
          <a:p>
            <a:r>
              <a:rPr lang="en-US" dirty="0" smtClean="0">
                <a:latin typeface="Algerian" panose="04020705040A02060702" pitchFamily="82" charset="0"/>
              </a:rPr>
              <a:t>One Green person I know of is Marie Curie</a:t>
            </a:r>
          </a:p>
          <a:p>
            <a:r>
              <a:rPr lang="en-US" dirty="0" smtClean="0">
                <a:latin typeface="Algerian" panose="04020705040A02060702" pitchFamily="82" charset="0"/>
              </a:rPr>
              <a:t>One way that </a:t>
            </a:r>
            <a:r>
              <a:rPr lang="en-US" dirty="0" err="1" smtClean="0">
                <a:latin typeface="Algerian" panose="04020705040A02060702" pitchFamily="82" charset="0"/>
              </a:rPr>
              <a:t>marie</a:t>
            </a:r>
            <a:r>
              <a:rPr lang="en-US" dirty="0" smtClean="0">
                <a:latin typeface="Algerian" panose="04020705040A02060702" pitchFamily="82" charset="0"/>
              </a:rPr>
              <a:t> curie is green is that she discovered radium. Not many people in other colors </a:t>
            </a:r>
            <a:r>
              <a:rPr lang="en-US" dirty="0" smtClean="0">
                <a:latin typeface="Algerian" panose="04020705040A02060702" pitchFamily="82" charset="0"/>
              </a:rPr>
              <a:t>would use their tim</a:t>
            </a:r>
            <a:r>
              <a:rPr lang="en-US" dirty="0" smtClean="0">
                <a:latin typeface="Algerian" panose="04020705040A02060702" pitchFamily="82" charset="0"/>
              </a:rPr>
              <a:t>e and brain power to discover something let alone be curious about the topic.</a:t>
            </a:r>
            <a:endParaRPr lang="en-US" dirty="0">
              <a:latin typeface="Algerian" panose="04020705040A02060702" pitchFamily="8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488959" y="234157"/>
            <a:ext cx="2209800" cy="1524000"/>
          </a:xfrm>
          <a:prstGeom prst="rect">
            <a:avLst/>
          </a:prstGeom>
        </p:spPr>
      </p:pic>
    </p:spTree>
    <p:extLst>
      <p:ext uri="{BB962C8B-B14F-4D97-AF65-F5344CB8AC3E}">
        <p14:creationId xmlns:p14="http://schemas.microsoft.com/office/powerpoint/2010/main" val="322873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7914" y="1"/>
            <a:ext cx="11516496" cy="3904734"/>
          </a:xfrm>
        </p:spPr>
        <p:txBody>
          <a:bodyPr>
            <a:normAutofit/>
          </a:bodyPr>
          <a:lstStyle/>
          <a:p>
            <a:r>
              <a:rPr lang="en-US" sz="10000" dirty="0" smtClean="0">
                <a:solidFill>
                  <a:schemeClr val="accent2">
                    <a:lumMod val="75000"/>
                  </a:schemeClr>
                </a:solidFill>
                <a:latin typeface="Chain Letters" pitchFamily="2" charset="0"/>
              </a:rPr>
              <a:t>THE END</a:t>
            </a:r>
            <a:endParaRPr lang="en-US" sz="10000" dirty="0">
              <a:solidFill>
                <a:schemeClr val="accent2">
                  <a:lumMod val="75000"/>
                </a:schemeClr>
              </a:solidFill>
              <a:latin typeface="Chain Letters" pitchFamily="2"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4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2"/>
                                        </p:tgtEl>
                                        <p:attrNameLst>
                                          <p:attrName>ppt_y</p:attrName>
                                        </p:attrNameLst>
                                      </p:cBhvr>
                                      <p:tavLst>
                                        <p:tav tm="0">
                                          <p:val>
                                            <p:strVal val="ppt_y"/>
                                          </p:val>
                                        </p:tav>
                                        <p:tav tm="100000">
                                          <p:val>
                                            <p:strVal val="ppt_y"/>
                                          </p:val>
                                        </p:tav>
                                      </p:tavLst>
                                    </p:anim>
                                    <p:anim calcmode="lin" valueType="num">
                                      <p:cBhvr>
                                        <p:cTn id="8"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Facet</Template>
  <TotalTime>152</TotalTime>
  <Words>504</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Accent SF</vt:lpstr>
      <vt:lpstr>Algerian</vt:lpstr>
      <vt:lpstr>AlphabetSoup Tilt BT</vt:lpstr>
      <vt:lpstr>Arial</vt:lpstr>
      <vt:lpstr>Battlestar</vt:lpstr>
      <vt:lpstr>Bazooka</vt:lpstr>
      <vt:lpstr>Calibri</vt:lpstr>
      <vt:lpstr>Calibri Light</vt:lpstr>
      <vt:lpstr>Casper SF</vt:lpstr>
      <vt:lpstr>Chain Letters</vt:lpstr>
      <vt:lpstr>Folio XBd BT</vt:lpstr>
      <vt:lpstr>Office Theme</vt:lpstr>
      <vt:lpstr>True Colors</vt:lpstr>
      <vt:lpstr>Enjoy!</vt:lpstr>
      <vt:lpstr>Me!</vt:lpstr>
      <vt:lpstr>Orange!</vt:lpstr>
      <vt:lpstr>blue</vt:lpstr>
      <vt:lpstr> Gold</vt:lpstr>
      <vt:lpstr>Green</vt:lpstr>
      <vt:lpstr>THE END</vt:lpstr>
    </vt:vector>
  </TitlesOfParts>
  <Company>Rochester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Colors</dc:title>
  <dc:creator>bdeni5307</dc:creator>
  <cp:lastModifiedBy>bdeni5307</cp:lastModifiedBy>
  <cp:revision>21</cp:revision>
  <dcterms:created xsi:type="dcterms:W3CDTF">2015-09-25T15:27:01Z</dcterms:created>
  <dcterms:modified xsi:type="dcterms:W3CDTF">2015-10-02T15:11:59Z</dcterms:modified>
</cp:coreProperties>
</file>